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5143500" type="screen16x9"/>
  <p:notesSz cx="6858000" cy="9144000"/>
  <p:embeddedFontLst>
    <p:embeddedFont>
      <p:font typeface="Barlow" panose="020B060402020202020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PT Sans Narrow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B23103-33FA-4D60-B147-DC5B09296AEC}">
  <a:tblStyle styleId="{A5B23103-33FA-4D60-B147-DC5B09296A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A13A57-49CB-48C1-B7CA-310302EFFF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nhps.net/nhps-lgbtqresources/home?authuser=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9a9f7c23be_0_139:notes"/>
          <p:cNvSpPr txBox="1">
            <a:spLocks noGrp="1"/>
          </p:cNvSpPr>
          <p:nvPr>
            <p:ph type="body" idx="1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9a9f7c23b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1"/>
            <a:ext cx="2314500" cy="308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a9f7c23b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a9f7c23b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b386205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9b386205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f669f517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g29f669f5176_2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f95c9cd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f95c9cd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a9f7c23b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a9f7c23b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9b3862053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9b3862053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Wepage draft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https://sites.google.com/nhps.net/nhps-lgbtqresources/home?authuser=1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65588"/>
            <a:ext cx="9144000" cy="1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0" y="-1"/>
            <a:ext cx="9144000" cy="27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620000" y="23712"/>
            <a:ext cx="24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_1">
  <p:cSld name="TITLE_1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2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475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 1">
  <p:cSld name="TITLE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165588"/>
            <a:ext cx="9144000" cy="1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/>
          <p:nvPr/>
        </p:nvSpPr>
        <p:spPr>
          <a:xfrm>
            <a:off x="0" y="-1"/>
            <a:ext cx="9144000" cy="27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7620000" y="23712"/>
            <a:ext cx="24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22821" y="4803220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422821" y="4803220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514333" y="3523020"/>
            <a:ext cx="8116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>
            <a:spLocks noGrp="1"/>
          </p:cNvSpPr>
          <p:nvPr>
            <p:ph type="pic" idx="2"/>
          </p:nvPr>
        </p:nvSpPr>
        <p:spPr>
          <a:xfrm>
            <a:off x="511295" y="706079"/>
            <a:ext cx="8116500" cy="2608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514350" y="4137536"/>
            <a:ext cx="811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8100" cy="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514350" y="1645919"/>
            <a:ext cx="4000500" cy="30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4629150" y="1645919"/>
            <a:ext cx="4000500" cy="30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2171700" y="571500"/>
            <a:ext cx="64581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516464" y="3143250"/>
            <a:ext cx="2588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20"/>
          <p:cNvSpPr>
            <a:spLocks noGrp="1"/>
          </p:cNvSpPr>
          <p:nvPr>
            <p:ph type="pic" idx="2"/>
          </p:nvPr>
        </p:nvSpPr>
        <p:spPr>
          <a:xfrm>
            <a:off x="516464" y="1771650"/>
            <a:ext cx="2588700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84" name="Google Shape;84;p20"/>
          <p:cNvSpPr txBox="1">
            <a:spLocks noGrp="1"/>
          </p:cNvSpPr>
          <p:nvPr>
            <p:ph type="body" idx="3"/>
          </p:nvPr>
        </p:nvSpPr>
        <p:spPr>
          <a:xfrm>
            <a:off x="516464" y="3655323"/>
            <a:ext cx="25887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4"/>
          </p:nvPr>
        </p:nvSpPr>
        <p:spPr>
          <a:xfrm>
            <a:off x="3280697" y="3143250"/>
            <a:ext cx="2586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20"/>
          <p:cNvSpPr>
            <a:spLocks noGrp="1"/>
          </p:cNvSpPr>
          <p:nvPr>
            <p:ph type="pic" idx="5"/>
          </p:nvPr>
        </p:nvSpPr>
        <p:spPr>
          <a:xfrm>
            <a:off x="3280697" y="1771650"/>
            <a:ext cx="2586600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87" name="Google Shape;87;p20"/>
          <p:cNvSpPr txBox="1">
            <a:spLocks noGrp="1"/>
          </p:cNvSpPr>
          <p:nvPr>
            <p:ph type="body" idx="6"/>
          </p:nvPr>
        </p:nvSpPr>
        <p:spPr>
          <a:xfrm>
            <a:off x="3280698" y="3655322"/>
            <a:ext cx="25866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7"/>
          </p:nvPr>
        </p:nvSpPr>
        <p:spPr>
          <a:xfrm>
            <a:off x="6037298" y="3143250"/>
            <a:ext cx="2592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20"/>
          <p:cNvSpPr>
            <a:spLocks noGrp="1"/>
          </p:cNvSpPr>
          <p:nvPr>
            <p:ph type="pic" idx="8"/>
          </p:nvPr>
        </p:nvSpPr>
        <p:spPr>
          <a:xfrm>
            <a:off x="6037391" y="1771650"/>
            <a:ext cx="2586000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90" name="Google Shape;90;p20"/>
          <p:cNvSpPr txBox="1">
            <a:spLocks noGrp="1"/>
          </p:cNvSpPr>
          <p:nvPr>
            <p:ph type="body" idx="9"/>
          </p:nvPr>
        </p:nvSpPr>
        <p:spPr>
          <a:xfrm>
            <a:off x="6037298" y="3655321"/>
            <a:ext cx="25893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2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" name="Google Shape;100;p2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1" name="Google Shape;101;p2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02" name="Google Shape;102;p2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3" name="Google Shape;103;p2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4" name="Google Shape;104;p2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05" name="Google Shape;105;p2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" name="Google Shape;106;p2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7" name="Google Shape;107;p2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2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obj">
  <p:cSld name="OBJEC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sites.google.com/nhps.net/nhps-lgbtqresources/home?authuser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 rotWithShape="1">
          <a:blip r:embed="rId3">
            <a:alphaModFix/>
          </a:blip>
          <a:srcRect l="7898" t="23815" r="183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4"/>
          <p:cNvPicPr preferRelativeResize="0"/>
          <p:nvPr/>
        </p:nvPicPr>
        <p:blipFill rotWithShape="1">
          <a:blip r:embed="rId4">
            <a:alphaModFix/>
          </a:blip>
          <a:srcRect b="34141"/>
          <a:stretch/>
        </p:blipFill>
        <p:spPr>
          <a:xfrm>
            <a:off x="6681475" y="163450"/>
            <a:ext cx="2463975" cy="4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4"/>
          <p:cNvSpPr txBox="1"/>
          <p:nvPr/>
        </p:nvSpPr>
        <p:spPr>
          <a:xfrm>
            <a:off x="217750" y="3190775"/>
            <a:ext cx="5636400" cy="1402800"/>
          </a:xfrm>
          <a:prstGeom prst="rect">
            <a:avLst/>
          </a:prstGeom>
          <a:solidFill>
            <a:srgbClr val="3E4883"/>
          </a:solidFill>
          <a:ln>
            <a:noFill/>
          </a:ln>
        </p:spPr>
        <p:txBody>
          <a:bodyPr spcFirstLastPara="1" wrap="square" lIns="113100" tIns="56525" rIns="113100" bIns="565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34"/>
          <p:cNvSpPr txBox="1"/>
          <p:nvPr/>
        </p:nvSpPr>
        <p:spPr>
          <a:xfrm>
            <a:off x="154150" y="4623550"/>
            <a:ext cx="6311700" cy="39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13100" tIns="56525" rIns="113100" bIns="565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Together, Striving Towards the Next Chapter of Excellence</a:t>
            </a:r>
            <a:endParaRPr sz="18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3" name="Google Shape;163;p34"/>
          <p:cNvSpPr txBox="1"/>
          <p:nvPr/>
        </p:nvSpPr>
        <p:spPr>
          <a:xfrm>
            <a:off x="6525550" y="582075"/>
            <a:ext cx="277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 HAVEN PUBLIC SCHOOLS</a:t>
            </a:r>
            <a:endParaRPr sz="800" b="1"/>
          </a:p>
        </p:txBody>
      </p:sp>
      <p:sp>
        <p:nvSpPr>
          <p:cNvPr id="164" name="Google Shape;164;p34"/>
          <p:cNvSpPr txBox="1"/>
          <p:nvPr/>
        </p:nvSpPr>
        <p:spPr>
          <a:xfrm>
            <a:off x="293950" y="3245250"/>
            <a:ext cx="5560200" cy="12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56525" rIns="113100" bIns="565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Promoting Inclusive Environments</a:t>
            </a:r>
            <a:endParaRPr sz="24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New Haven Board of Alders</a:t>
            </a:r>
            <a:endParaRPr sz="1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November 29, 2023</a:t>
            </a:r>
            <a:endParaRPr sz="1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Dr. Madeline </a:t>
            </a:r>
            <a:r>
              <a:rPr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Negrón</a:t>
            </a:r>
            <a:r>
              <a:rPr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Superintendent</a:t>
            </a:r>
            <a:endParaRPr sz="1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34"/>
          <p:cNvSpPr txBox="1"/>
          <p:nvPr/>
        </p:nvSpPr>
        <p:spPr>
          <a:xfrm>
            <a:off x="7298350" y="4668025"/>
            <a:ext cx="181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Image: Unsplash.com     </a:t>
            </a: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Artist: Ben Wicks</a:t>
            </a: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5"/>
          <p:cNvPicPr preferRelativeResize="0"/>
          <p:nvPr/>
        </p:nvPicPr>
        <p:blipFill rotWithShape="1">
          <a:blip r:embed="rId3">
            <a:alphaModFix/>
          </a:blip>
          <a:srcRect b="26340"/>
          <a:stretch/>
        </p:blipFill>
        <p:spPr>
          <a:xfrm>
            <a:off x="0" y="726700"/>
            <a:ext cx="9143999" cy="44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/>
          <p:cNvPicPr preferRelativeResize="0"/>
          <p:nvPr/>
        </p:nvPicPr>
        <p:blipFill rotWithShape="1">
          <a:blip r:embed="rId4">
            <a:alphaModFix/>
          </a:blip>
          <a:srcRect t="4342"/>
          <a:stretch/>
        </p:blipFill>
        <p:spPr>
          <a:xfrm>
            <a:off x="6003395" y="3815698"/>
            <a:ext cx="3024003" cy="111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5"/>
          <p:cNvPicPr preferRelativeResize="0"/>
          <p:nvPr/>
        </p:nvPicPr>
        <p:blipFill rotWithShape="1">
          <a:blip r:embed="rId3">
            <a:alphaModFix/>
          </a:blip>
          <a:srcRect l="73663" t="670" b="96667"/>
          <a:stretch/>
        </p:blipFill>
        <p:spPr>
          <a:xfrm>
            <a:off x="6285200" y="738875"/>
            <a:ext cx="2858799" cy="29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/>
          <p:nvPr/>
        </p:nvSpPr>
        <p:spPr>
          <a:xfrm>
            <a:off x="4007449" y="956591"/>
            <a:ext cx="2889300" cy="7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35"/>
          <p:cNvPicPr preferRelativeResize="0"/>
          <p:nvPr/>
        </p:nvPicPr>
        <p:blipFill rotWithShape="1">
          <a:blip r:embed="rId3">
            <a:alphaModFix/>
          </a:blip>
          <a:srcRect l="39436" t="74472" r="47667" b="19608"/>
          <a:stretch/>
        </p:blipFill>
        <p:spPr>
          <a:xfrm>
            <a:off x="4007449" y="726700"/>
            <a:ext cx="2889337" cy="9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5"/>
          <p:cNvPicPr preferRelativeResize="0"/>
          <p:nvPr/>
        </p:nvPicPr>
        <p:blipFill rotWithShape="1">
          <a:blip r:embed="rId3">
            <a:alphaModFix/>
          </a:blip>
          <a:srcRect l="205" t="74472" r="59476" b="19608"/>
          <a:stretch/>
        </p:blipFill>
        <p:spPr>
          <a:xfrm>
            <a:off x="4151275" y="783009"/>
            <a:ext cx="2601609" cy="25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/>
          <p:cNvPicPr preferRelativeResize="0"/>
          <p:nvPr/>
        </p:nvPicPr>
        <p:blipFill rotWithShape="1">
          <a:blip r:embed="rId5">
            <a:alphaModFix/>
          </a:blip>
          <a:srcRect t="10575" b="82602"/>
          <a:stretch/>
        </p:blipFill>
        <p:spPr>
          <a:xfrm>
            <a:off x="6896775" y="1084025"/>
            <a:ext cx="2177850" cy="7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5"/>
          <p:cNvPicPr preferRelativeResize="0"/>
          <p:nvPr/>
        </p:nvPicPr>
        <p:blipFill rotWithShape="1">
          <a:blip r:embed="rId5">
            <a:alphaModFix/>
          </a:blip>
          <a:srcRect b="87872"/>
          <a:stretch/>
        </p:blipFill>
        <p:spPr>
          <a:xfrm>
            <a:off x="6985511" y="1180356"/>
            <a:ext cx="2071958" cy="30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5"/>
          <p:cNvPicPr preferRelativeResize="0"/>
          <p:nvPr/>
        </p:nvPicPr>
        <p:blipFill rotWithShape="1">
          <a:blip r:embed="rId5">
            <a:alphaModFix/>
          </a:blip>
          <a:srcRect t="15160"/>
          <a:stretch/>
        </p:blipFill>
        <p:spPr>
          <a:xfrm>
            <a:off x="7002661" y="1515058"/>
            <a:ext cx="2071957" cy="2124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35"/>
          <p:cNvGrpSpPr/>
          <p:nvPr/>
        </p:nvGrpSpPr>
        <p:grpSpPr>
          <a:xfrm>
            <a:off x="0" y="0"/>
            <a:ext cx="9144000" cy="650491"/>
            <a:chOff x="0" y="0"/>
            <a:chExt cx="9144000" cy="1417500"/>
          </a:xfrm>
        </p:grpSpPr>
        <p:sp>
          <p:nvSpPr>
            <p:cNvPr id="180" name="Google Shape;180;p35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5"/>
            <p:cNvSpPr txBox="1"/>
            <p:nvPr/>
          </p:nvSpPr>
          <p:spPr>
            <a:xfrm>
              <a:off x="34950" y="136577"/>
              <a:ext cx="9108900" cy="11403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Strategic Plan SY 2020-2024</a:t>
              </a:r>
              <a:endPara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82" name="Google Shape;182;p35"/>
          <p:cNvPicPr preferRelativeResize="0"/>
          <p:nvPr/>
        </p:nvPicPr>
        <p:blipFill rotWithShape="1">
          <a:blip r:embed="rId6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 rotWithShape="1">
          <a:blip r:embed="rId5">
            <a:alphaModFix/>
          </a:blip>
          <a:srcRect t="10575" b="83562"/>
          <a:stretch/>
        </p:blipFill>
        <p:spPr>
          <a:xfrm>
            <a:off x="4001175" y="1033875"/>
            <a:ext cx="2895600" cy="5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3">
            <a:alphaModFix/>
          </a:blip>
          <a:srcRect l="7314" t="81420" r="42414"/>
          <a:stretch/>
        </p:blipFill>
        <p:spPr>
          <a:xfrm>
            <a:off x="4031887" y="1072612"/>
            <a:ext cx="1912047" cy="4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 rotWithShape="1">
          <a:blip r:embed="rId3">
            <a:alphaModFix/>
          </a:blip>
          <a:srcRect l="57098" t="81420" r="10942"/>
          <a:stretch/>
        </p:blipFill>
        <p:spPr>
          <a:xfrm>
            <a:off x="5687946" y="1087625"/>
            <a:ext cx="1184392" cy="4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6"/>
          <p:cNvGrpSpPr/>
          <p:nvPr/>
        </p:nvGrpSpPr>
        <p:grpSpPr>
          <a:xfrm>
            <a:off x="0" y="0"/>
            <a:ext cx="9144000" cy="650491"/>
            <a:chOff x="0" y="0"/>
            <a:chExt cx="9144000" cy="1417500"/>
          </a:xfrm>
        </p:grpSpPr>
        <p:sp>
          <p:nvSpPr>
            <p:cNvPr id="191" name="Google Shape;191;p36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6"/>
            <p:cNvSpPr txBox="1"/>
            <p:nvPr/>
          </p:nvSpPr>
          <p:spPr>
            <a:xfrm>
              <a:off x="34950" y="136577"/>
              <a:ext cx="9108900" cy="11403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" sz="2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Promoting Inclusive Environments in NHPS</a:t>
              </a:r>
              <a:endPara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/>
          <p:nvPr/>
        </p:nvSpPr>
        <p:spPr>
          <a:xfrm>
            <a:off x="251650" y="924475"/>
            <a:ext cx="59442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 New Haven Public Schools, we are committed to providing safe, supportive, welcoming and inclusive environments for all in our educational community.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We build inclusive environments </a:t>
            </a:r>
            <a:b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through culture and climate, by 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Increasing awareness 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Providing safe spaces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Consulting with various stakeholder groups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Stakeholder feedback for our LGBTQ+ students </a:t>
            </a:r>
            <a:b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has led us to understand that we must have </a:t>
            </a:r>
            <a:b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essential supports in place for our LGBTQ+ students. 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 rotWithShape="1">
          <a:blip r:embed="rId4">
            <a:alphaModFix/>
          </a:blip>
          <a:srcRect l="2340" r="31179"/>
          <a:stretch/>
        </p:blipFill>
        <p:spPr>
          <a:xfrm>
            <a:off x="5234900" y="1000325"/>
            <a:ext cx="3667200" cy="3692400"/>
          </a:xfrm>
          <a:prstGeom prst="ellipse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36"/>
          <p:cNvSpPr txBox="1"/>
          <p:nvPr/>
        </p:nvSpPr>
        <p:spPr>
          <a:xfrm rot="-2524938">
            <a:off x="7627840" y="4200242"/>
            <a:ext cx="1437786" cy="46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Image: Unsplash.com</a:t>
            </a:r>
            <a:endParaRPr sz="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Artist: Charlein Gracia</a:t>
            </a:r>
            <a:endParaRPr sz="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7"/>
          <p:cNvGrpSpPr/>
          <p:nvPr/>
        </p:nvGrpSpPr>
        <p:grpSpPr>
          <a:xfrm>
            <a:off x="0" y="0"/>
            <a:ext cx="9150300" cy="646805"/>
            <a:chOff x="0" y="0"/>
            <a:chExt cx="9150300" cy="1417500"/>
          </a:xfrm>
        </p:grpSpPr>
        <p:sp>
          <p:nvSpPr>
            <p:cNvPr id="202" name="Google Shape;202;p37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7"/>
            <p:cNvSpPr txBox="1"/>
            <p:nvPr/>
          </p:nvSpPr>
          <p:spPr>
            <a:xfrm>
              <a:off x="43500" y="135273"/>
              <a:ext cx="9106800" cy="11469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Promoting Inclusive Environments</a:t>
              </a:r>
              <a:endParaRPr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4" name="Google Shape;204;p37"/>
          <p:cNvSpPr txBox="1"/>
          <p:nvPr/>
        </p:nvSpPr>
        <p:spPr>
          <a:xfrm>
            <a:off x="0" y="1165860"/>
            <a:ext cx="24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205" name="Google Shape;205;p37"/>
          <p:cNvSpPr txBox="1"/>
          <p:nvPr/>
        </p:nvSpPr>
        <p:spPr>
          <a:xfrm>
            <a:off x="0" y="2261234"/>
            <a:ext cx="24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206" name="Google Shape;206;p37"/>
          <p:cNvSpPr txBox="1"/>
          <p:nvPr/>
        </p:nvSpPr>
        <p:spPr>
          <a:xfrm>
            <a:off x="0" y="3356609"/>
            <a:ext cx="24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graphicFrame>
        <p:nvGraphicFramePr>
          <p:cNvPr id="207" name="Google Shape;207;p37"/>
          <p:cNvGraphicFramePr/>
          <p:nvPr>
            <p:extLst>
              <p:ext uri="{D42A27DB-BD31-4B8C-83A1-F6EECF244321}">
                <p14:modId xmlns:p14="http://schemas.microsoft.com/office/powerpoint/2010/main" val="2940448781"/>
              </p:ext>
            </p:extLst>
          </p:nvPr>
        </p:nvGraphicFramePr>
        <p:xfrm>
          <a:off x="381000" y="1044529"/>
          <a:ext cx="8394825" cy="3594716"/>
        </p:xfrm>
        <a:graphic>
          <a:graphicData uri="http://schemas.openxmlformats.org/drawingml/2006/table">
            <a:tbl>
              <a:tblPr>
                <a:noFill/>
                <a:tableStyleId>{A5B23103-33FA-4D60-B147-DC5B09296AEC}</a:tableStyleId>
              </a:tblPr>
              <a:tblGrid>
                <a:gridCol w="429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61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Safe, Supportive Environments for All Students</a:t>
                      </a:r>
                      <a:endParaRPr sz="2500" b="1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3500" marR="63500" marT="63500" marB="63500" anchor="ctr"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21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541">
                <a:tc>
                  <a:txBody>
                    <a:bodyPr/>
                    <a:lstStyle/>
                    <a:p>
                      <a:pPr marL="320040" lvl="0" indent="-22606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>
                          <a:latin typeface="Barlow"/>
                          <a:ea typeface="Barlow"/>
                          <a:cs typeface="Barlow"/>
                          <a:sym typeface="Barlow"/>
                        </a:rPr>
                        <a:t>Welcoming activities for families</a:t>
                      </a:r>
                      <a:endParaRPr sz="15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>
                          <a:latin typeface="Barlow"/>
                          <a:ea typeface="Barlow"/>
                          <a:cs typeface="Barlow"/>
                          <a:sym typeface="Barlow"/>
                        </a:rPr>
                        <a:t>Professional development opportunities - Mental Health First Aid, Social-Emotional Learning (SEL), Restorative Practices, etc.</a:t>
                      </a:r>
                      <a:endParaRPr sz="15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>
                          <a:latin typeface="Barlow"/>
                          <a:ea typeface="Barlow"/>
                          <a:cs typeface="Barlow"/>
                          <a:sym typeface="Barlow"/>
                        </a:rPr>
                        <a:t>Reducing &amp; preventing bullying/Title IX -  training for staff, Middle School student training</a:t>
                      </a:r>
                      <a:endParaRPr sz="15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Adopting affirming students' right to be free from harassment &amp; discrimination</a:t>
                      </a:r>
                      <a:endParaRPr sz="155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Universal practices to include affirming and inclusive language </a:t>
                      </a:r>
                      <a:endParaRPr sz="15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BC4">
                        <a:alpha val="67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0040" lvl="0" indent="-22606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Welcoming and engaging activities within schools and classrooms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School climate surveys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Comer/MTSS model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School counselors, social workers, school psychologists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Transgender and Non-Conforming Gender Youth policy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Honoring diverse traditions and holidays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320040" lvl="0" indent="-22606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Barlow"/>
                        <a:buChar char="●"/>
                      </a:pPr>
                      <a:r>
                        <a:rPr lang="en" sz="15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Social-Emotional Learning (SEL) universal lessons PreK-Grade 12</a:t>
                      </a:r>
                      <a:endParaRPr sz="15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8" name="Google Shape;208;p37"/>
          <p:cNvPicPr preferRelativeResize="0"/>
          <p:nvPr/>
        </p:nvPicPr>
        <p:blipFill rotWithShape="1">
          <a:blip r:embed="rId3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38"/>
          <p:cNvGraphicFramePr/>
          <p:nvPr>
            <p:extLst>
              <p:ext uri="{D42A27DB-BD31-4B8C-83A1-F6EECF244321}">
                <p14:modId xmlns:p14="http://schemas.microsoft.com/office/powerpoint/2010/main" val="2173231080"/>
              </p:ext>
            </p:extLst>
          </p:nvPr>
        </p:nvGraphicFramePr>
        <p:xfrm>
          <a:off x="192100" y="735725"/>
          <a:ext cx="8770550" cy="4058920"/>
        </p:xfrm>
        <a:graphic>
          <a:graphicData uri="http://schemas.openxmlformats.org/drawingml/2006/table">
            <a:tbl>
              <a:tblPr>
                <a:noFill/>
                <a:tableStyleId>{C8A13A57-49CB-48C1-B7CA-310302EFFFA6}</a:tableStyleId>
              </a:tblPr>
              <a:tblGrid>
                <a:gridCol w="190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Capacity Building</a:t>
                      </a:r>
                      <a:endParaRPr sz="1700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B92127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Transgender and gender nonconforming youth policy-PD to unpack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Administrator training via law firms 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Safe environments for LGBTQ+ youth training for staff - 20 schools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Mental Health First Aid training series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Bullying prevention/Title IX training for staff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Direct 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Services</a:t>
                      </a:r>
                      <a:endParaRPr sz="11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1E8D4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Raising awareness through LGBTQ-affirming resources &amp; systems:  </a:t>
                      </a:r>
                      <a:b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</a:b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SEL Monthly, employee assistance program, promoting school PRIDE events, </a:t>
                      </a:r>
                      <a:b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</a:b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Google name changes, LGBTQ+ focus group, district Pride Month promotion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Related Services staff for support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Bullying prevention instruction for middle-school students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Inclusive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Spaces</a:t>
                      </a:r>
                      <a:endParaRPr sz="17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45868E">
                        <a:alpha val="930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Pride events in schools 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latin typeface="Barlow"/>
                          <a:ea typeface="Barlow"/>
                          <a:cs typeface="Barlow"/>
                          <a:sym typeface="Barlow"/>
                        </a:rPr>
                        <a:t>Gender and Sexuality Alliances (GSAs)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82% of high schools all-gender bathrooms</a:t>
                      </a:r>
                      <a:endParaRPr sz="135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lt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Stakeholder Input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3E48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Climate survey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Educator focus group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Student focus group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New Haven LGBTQ Youth Task Force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14" name="Google Shape;214;p38"/>
          <p:cNvGrpSpPr/>
          <p:nvPr/>
        </p:nvGrpSpPr>
        <p:grpSpPr>
          <a:xfrm>
            <a:off x="0" y="0"/>
            <a:ext cx="9144000" cy="650491"/>
            <a:chOff x="0" y="0"/>
            <a:chExt cx="9144000" cy="1417500"/>
          </a:xfrm>
        </p:grpSpPr>
        <p:sp>
          <p:nvSpPr>
            <p:cNvPr id="215" name="Google Shape;215;p38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8"/>
            <p:cNvSpPr txBox="1"/>
            <p:nvPr/>
          </p:nvSpPr>
          <p:spPr>
            <a:xfrm>
              <a:off x="17550" y="138620"/>
              <a:ext cx="9108900" cy="11403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LGBTQ+ Affirming Environments</a:t>
              </a:r>
              <a:endPara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17" name="Google Shape;217;p38"/>
          <p:cNvPicPr preferRelativeResize="0"/>
          <p:nvPr/>
        </p:nvPicPr>
        <p:blipFill rotWithShape="1">
          <a:blip r:embed="rId3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39"/>
          <p:cNvGrpSpPr/>
          <p:nvPr/>
        </p:nvGrpSpPr>
        <p:grpSpPr>
          <a:xfrm>
            <a:off x="0" y="0"/>
            <a:ext cx="9144000" cy="650491"/>
            <a:chOff x="0" y="0"/>
            <a:chExt cx="9144000" cy="1417500"/>
          </a:xfrm>
        </p:grpSpPr>
        <p:sp>
          <p:nvSpPr>
            <p:cNvPr id="223" name="Google Shape;223;p39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9"/>
            <p:cNvSpPr txBox="1"/>
            <p:nvPr/>
          </p:nvSpPr>
          <p:spPr>
            <a:xfrm>
              <a:off x="34950" y="136577"/>
              <a:ext cx="9108900" cy="11403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" sz="27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Promoting Inclusive Environments</a:t>
              </a:r>
              <a:r>
                <a:rPr lang="en" sz="25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- Next Steps</a:t>
              </a:r>
              <a:endParaRPr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25" name="Google Shape;225;p39"/>
          <p:cNvPicPr preferRelativeResize="0"/>
          <p:nvPr/>
        </p:nvPicPr>
        <p:blipFill rotWithShape="1">
          <a:blip r:embed="rId3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" name="Google Shape;226;p39"/>
          <p:cNvGraphicFramePr/>
          <p:nvPr>
            <p:extLst>
              <p:ext uri="{D42A27DB-BD31-4B8C-83A1-F6EECF244321}">
                <p14:modId xmlns:p14="http://schemas.microsoft.com/office/powerpoint/2010/main" val="2798458206"/>
              </p:ext>
            </p:extLst>
          </p:nvPr>
        </p:nvGraphicFramePr>
        <p:xfrm>
          <a:off x="111200" y="735150"/>
          <a:ext cx="8921600" cy="4295885"/>
        </p:xfrm>
        <a:graphic>
          <a:graphicData uri="http://schemas.openxmlformats.org/drawingml/2006/table">
            <a:tbl>
              <a:tblPr>
                <a:noFill/>
                <a:tableStyleId>{C8A13A57-49CB-48C1-B7CA-310302EFFFA6}</a:tableStyleId>
              </a:tblPr>
              <a:tblGrid>
                <a:gridCol w="18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6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Capacity Building</a:t>
                      </a:r>
                      <a:endParaRPr sz="1700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B92127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Yearly staff training re: transgender and gender nonconforming youth policy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Safe environments for LGBTQ+ youth training  - additional schools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Research LGBTQ allyship training for staff                                          </a:t>
                      </a:r>
                      <a:r>
                        <a:rPr lang="en" sz="1350" b="1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October-December 2023</a:t>
                      </a:r>
                      <a:endParaRPr sz="135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Mental Health First Aid training series                     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January 2024</a:t>
                      </a:r>
                      <a:endParaRPr sz="135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Provide access to resources: starting a GSA, website                                      </a:t>
                      </a:r>
                      <a:r>
                        <a:rPr lang="en" sz="1350" b="1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December 2023</a:t>
                      </a:r>
                      <a:endParaRPr sz="135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Training program for identified “safe adults”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January-March 2024</a:t>
                      </a:r>
                      <a:endParaRPr sz="135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Direct 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Services</a:t>
                      </a:r>
                      <a:endParaRPr sz="11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1E8D4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Raising awareness:  LGBTQ-affirming resources           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b="1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Identified “safe adults”-training                              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December 2023 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                                  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NHPS LGBTQ+ resources webpage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                                December 2023</a:t>
                      </a:r>
                      <a:endParaRPr sz="1350" b="1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Inclusive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rgbClr val="FFFFFF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Spaces</a:t>
                      </a:r>
                      <a:endParaRPr sz="17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45868E">
                        <a:alpha val="930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Increase Pride events in schools                                                                                                  </a:t>
                      </a:r>
                      <a:r>
                        <a:rPr lang="en" sz="1350" b="1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endParaRPr sz="13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Gender and Sexuality Alliances (GSAs) - scaling best practices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Identified “safe adults” with training - December                                                     </a:t>
                      </a:r>
                      <a:r>
                        <a:rPr lang="en" sz="12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March 2024</a:t>
                      </a:r>
                      <a:endParaRPr sz="1350" b="1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Promote consistent signage and symbols of inclusivity in schools </a:t>
                      </a:r>
                      <a:r>
                        <a:rPr lang="en" sz="8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January-June 2024</a:t>
                      </a:r>
                      <a:endParaRPr sz="1350" b="1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lt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Stakeholder Input</a:t>
                      </a:r>
                      <a:endParaRPr sz="2200" b="1">
                        <a:solidFill>
                          <a:srgbClr val="FFFFFF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3E4883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Climate survey - monitoring progress                                                                                  </a:t>
                      </a:r>
                      <a:r>
                        <a:rPr lang="en" sz="11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Continuation of educator focus group                                                                               </a:t>
                      </a:r>
                      <a:r>
                        <a:rPr lang="en" sz="11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Continuation of student focus group                                    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Development of a parent/caregiver focus group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January 2024 </a:t>
                      </a: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                                                                                                  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arlow"/>
                        <a:buChar char="●"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New Haven LGBTQ Youth Task Force collaboration                                                            </a:t>
                      </a:r>
                      <a:r>
                        <a:rPr lang="en" sz="1350" b="1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Ongoing</a:t>
                      </a:r>
                      <a:endParaRPr sz="135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63500" marR="63500" marT="63500" marB="63500" anchor="ctr">
                    <a:solidFill>
                      <a:srgbClr val="D1CBC4">
                        <a:alpha val="677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40"/>
          <p:cNvGrpSpPr/>
          <p:nvPr/>
        </p:nvGrpSpPr>
        <p:grpSpPr>
          <a:xfrm>
            <a:off x="0" y="0"/>
            <a:ext cx="9144000" cy="650491"/>
            <a:chOff x="0" y="0"/>
            <a:chExt cx="9144000" cy="1417500"/>
          </a:xfrm>
        </p:grpSpPr>
        <p:sp>
          <p:nvSpPr>
            <p:cNvPr id="232" name="Google Shape;232;p40"/>
            <p:cNvSpPr/>
            <p:nvPr/>
          </p:nvSpPr>
          <p:spPr>
            <a:xfrm>
              <a:off x="0" y="0"/>
              <a:ext cx="9144000" cy="14175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0"/>
            <p:cNvSpPr txBox="1"/>
            <p:nvPr/>
          </p:nvSpPr>
          <p:spPr>
            <a:xfrm>
              <a:off x="34950" y="136577"/>
              <a:ext cx="9108900" cy="1140300"/>
            </a:xfrm>
            <a:prstGeom prst="rect">
              <a:avLst/>
            </a:prstGeom>
            <a:solidFill>
              <a:srgbClr val="3E4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entury Gothic"/>
                <a:buNone/>
              </a:pPr>
              <a:r>
                <a:rPr lang="en" sz="2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" sz="28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Promoting Inclusive Environments in NHPS</a:t>
              </a:r>
              <a:endPara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34" name="Google Shape;234;p40"/>
          <p:cNvPicPr preferRelativeResize="0"/>
          <p:nvPr/>
        </p:nvPicPr>
        <p:blipFill rotWithShape="1">
          <a:blip r:embed="rId3">
            <a:alphaModFix/>
          </a:blip>
          <a:srcRect b="28678"/>
          <a:stretch/>
        </p:blipFill>
        <p:spPr>
          <a:xfrm>
            <a:off x="7551837" y="173313"/>
            <a:ext cx="1572975" cy="3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 rot="-5400000">
            <a:off x="3595150" y="-2133325"/>
            <a:ext cx="1980600" cy="9170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0"/>
          <p:cNvSpPr txBox="1"/>
          <p:nvPr/>
        </p:nvSpPr>
        <p:spPr>
          <a:xfrm>
            <a:off x="278200" y="2952500"/>
            <a:ext cx="22179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NHPS.net webpage</a:t>
            </a:r>
            <a:endParaRPr sz="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" sz="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27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LGBTQ+ Resources</a:t>
            </a:r>
            <a:endParaRPr sz="27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DRAFT</a:t>
            </a:r>
            <a:endParaRPr sz="17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7" name="Google Shape;237;p40"/>
          <p:cNvPicPr preferRelativeResize="0"/>
          <p:nvPr/>
        </p:nvPicPr>
        <p:blipFill rotWithShape="1">
          <a:blip r:embed="rId5">
            <a:alphaModFix/>
          </a:blip>
          <a:srcRect b="52934"/>
          <a:stretch/>
        </p:blipFill>
        <p:spPr>
          <a:xfrm rot="399398">
            <a:off x="2654190" y="701754"/>
            <a:ext cx="6283759" cy="1588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8" name="Google Shape;238;p40"/>
          <p:cNvPicPr preferRelativeResize="0"/>
          <p:nvPr/>
        </p:nvPicPr>
        <p:blipFill rotWithShape="1">
          <a:blip r:embed="rId6">
            <a:alphaModFix/>
          </a:blip>
          <a:srcRect l="2345" r="2715"/>
          <a:stretch/>
        </p:blipFill>
        <p:spPr>
          <a:xfrm rot="396874">
            <a:off x="2337251" y="2158574"/>
            <a:ext cx="6307623" cy="39400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592</Words>
  <Application>Microsoft Office PowerPoint</Application>
  <PresentationFormat>On-screen Show (16:9)</PresentationFormat>
  <Paragraphs>91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PT Sans Narrow</vt:lpstr>
      <vt:lpstr>Calibri</vt:lpstr>
      <vt:lpstr>Open Sans</vt:lpstr>
      <vt:lpstr>Barlow</vt:lpstr>
      <vt:lpstr>Times New Roman</vt:lpstr>
      <vt:lpstr>Century Gothic</vt:lpstr>
      <vt:lpstr>Helvetica Neue</vt:lpstr>
      <vt:lpstr>Simple Light</vt:lpstr>
      <vt:lpstr>Tropic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ABBOTT, MONICA</dc:creator>
  <cp:lastModifiedBy>ABBOTT, MONICA</cp:lastModifiedBy>
  <cp:revision>3</cp:revision>
  <dcterms:modified xsi:type="dcterms:W3CDTF">2023-11-29T22:11:14Z</dcterms:modified>
</cp:coreProperties>
</file>